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4"/>
  </p:sldMasterIdLst>
  <p:notesMasterIdLst>
    <p:notesMasterId r:id="rId22"/>
  </p:notesMasterIdLst>
  <p:sldIdLst>
    <p:sldId id="256" r:id="rId5"/>
    <p:sldId id="270" r:id="rId6"/>
    <p:sldId id="262" r:id="rId7"/>
    <p:sldId id="268" r:id="rId8"/>
    <p:sldId id="269" r:id="rId9"/>
    <p:sldId id="265" r:id="rId10"/>
    <p:sldId id="266" r:id="rId11"/>
    <p:sldId id="267" r:id="rId12"/>
    <p:sldId id="260" r:id="rId13"/>
    <p:sldId id="261" r:id="rId14"/>
    <p:sldId id="277" r:id="rId15"/>
    <p:sldId id="257" r:id="rId16"/>
    <p:sldId id="281" r:id="rId17"/>
    <p:sldId id="272" r:id="rId18"/>
    <p:sldId id="273" r:id="rId19"/>
    <p:sldId id="276"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DBD1"/>
    <a:srgbClr val="F4E4DA"/>
    <a:srgbClr val="F6DB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3188E-A78A-96F3-5B16-3A2E79C94196}" v="72" dt="2024-02-29T09:50:45.213"/>
    <p1510:client id="{52023DFD-F816-42CF-84EF-3929D0946101}" v="1691" dt="2024-03-01T08:37:17.754"/>
    <p1510:client id="{521CBFAD-6870-1088-3D47-D2616B1113AB}" v="259" vWet="260" dt="2024-02-29T15:18:47.792"/>
    <p1510:client id="{53C0D1A5-1690-94F4-1F96-B856628FF07E}" v="3" dt="2024-02-29T12:42:58.073"/>
    <p1510:client id="{6D2D1AC9-82B0-6F45-9C65-D12B4A30FF00}" v="1134" dt="2024-03-01T08:39:55.198"/>
    <p1510:client id="{82C177DF-250E-BB7C-5C13-100553476595}" v="1" dt="2024-03-01T00:08:29.223"/>
    <p1510:client id="{CB6A9543-73F0-144A-3609-F2AB85D375DC}" v="287" dt="2024-02-29T15:08:31.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1D905-2924-4342-947F-3FCBD17529BE}" type="datetimeFigureOut">
              <a:rPr lang="en-US" smtClean="0"/>
              <a:t>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40F00-1ED1-4787-98C0-362ED43AE77E}" type="slidenum">
              <a:rPr lang="en-US" smtClean="0"/>
              <a:t>‹#›</a:t>
            </a:fld>
            <a:endParaRPr lang="en-US"/>
          </a:p>
        </p:txBody>
      </p:sp>
    </p:spTree>
    <p:extLst>
      <p:ext uri="{BB962C8B-B14F-4D97-AF65-F5344CB8AC3E}">
        <p14:creationId xmlns:p14="http://schemas.microsoft.com/office/powerpoint/2010/main" val="68302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preparation to retrieve the genotype and allele counts, we used </a:t>
            </a:r>
            <a:r>
              <a:rPr lang="en-GB" err="1"/>
              <a:t>bcftools</a:t>
            </a:r>
            <a:r>
              <a:rPr lang="en-GB"/>
              <a:t> to create 27 sub-</a:t>
            </a:r>
            <a:r>
              <a:rPr lang="en-GB" err="1"/>
              <a:t>vcf</a:t>
            </a:r>
            <a:r>
              <a:rPr lang="en-GB"/>
              <a:t> files for each population. </a:t>
            </a:r>
          </a:p>
          <a:p>
            <a:endParaRPr lang="en-GB"/>
          </a:p>
          <a:p>
            <a:r>
              <a:rPr lang="en-GB"/>
              <a:t>For genotype counts a loop iterated through these sub-files employing PLINK to compute the genotype counts using the “—</a:t>
            </a:r>
            <a:r>
              <a:rPr lang="en-GB" err="1"/>
              <a:t>geno</a:t>
            </a:r>
            <a:r>
              <a:rPr lang="en-GB"/>
              <a:t>-counts” parameter. This produced individual population-specific files with columns for SNP IDs and counts for </a:t>
            </a:r>
            <a:r>
              <a:rPr lang="en-GB" sz="1800">
                <a:effectLst/>
                <a:latin typeface="Times New Roman" panose="02020603050405020304" pitchFamily="18" charset="0"/>
                <a:ea typeface="Calibri" panose="020F0502020204030204" pitchFamily="34" charset="0"/>
                <a:cs typeface="Arial" panose="020B0604020202020204" pitchFamily="34" charset="0"/>
              </a:rPr>
              <a:t>homozygous reference, heterozygotes, and homozygous alternate alleles. After this, another loop merge these counts into a single column for each population, these columns were stored in new text files which were merged in one file containing columns for each population with SNP IDs in the first column.</a:t>
            </a:r>
          </a:p>
          <a:p>
            <a:endParaRPr lang="en-GB" sz="1800">
              <a:effectLst/>
              <a:latin typeface="Times New Roman" panose="02020603050405020304" pitchFamily="18" charset="0"/>
              <a:ea typeface="Calibri" panose="020F0502020204030204" pitchFamily="34" charset="0"/>
              <a:cs typeface="Arial" panose="020B0604020202020204" pitchFamily="34" charset="0"/>
            </a:endParaRPr>
          </a:p>
          <a:p>
            <a:r>
              <a:rPr lang="en-GB" sz="1800">
                <a:effectLst/>
                <a:latin typeface="Times New Roman" panose="02020603050405020304" pitchFamily="18" charset="0"/>
                <a:ea typeface="Calibri" panose="020F0502020204030204" pitchFamily="34" charset="0"/>
                <a:cs typeface="Arial" panose="020B0604020202020204" pitchFamily="34" charset="0"/>
              </a:rPr>
              <a:t>For allele counts, we used a similar approach. A loop went through the sub-VCF files, using PLINK to compute allele counts, similar to genotypes, this created population-specific files with SNP IDs and reference and alternate alleles. After that we combined these allele counts into a single column for each population, then again following the same procedure, these population specific columns were stored as a text file and merged into one file with columns for each population and SNP IDs as the first column.</a:t>
            </a:r>
            <a:endParaRPr lang="en-US"/>
          </a:p>
        </p:txBody>
      </p:sp>
      <p:sp>
        <p:nvSpPr>
          <p:cNvPr id="4" name="Slide Number Placeholder 3"/>
          <p:cNvSpPr>
            <a:spLocks noGrp="1"/>
          </p:cNvSpPr>
          <p:nvPr>
            <p:ph type="sldNum" sz="quarter" idx="5"/>
          </p:nvPr>
        </p:nvSpPr>
        <p:spPr/>
        <p:txBody>
          <a:bodyPr/>
          <a:lstStyle/>
          <a:p>
            <a:fld id="{7F940F00-1ED1-4787-98C0-362ED43AE77E}" type="slidenum">
              <a:rPr lang="en-US" smtClean="0"/>
              <a:t>12</a:t>
            </a:fld>
            <a:endParaRPr lang="en-US"/>
          </a:p>
        </p:txBody>
      </p:sp>
    </p:spTree>
    <p:extLst>
      <p:ext uri="{BB962C8B-B14F-4D97-AF65-F5344CB8AC3E}">
        <p14:creationId xmlns:p14="http://schemas.microsoft.com/office/powerpoint/2010/main" val="193025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created 3 functions </a:t>
            </a:r>
            <a:r>
              <a:rPr lang="en-GB" err="1"/>
              <a:t>calculate_fst</a:t>
            </a:r>
            <a:r>
              <a:rPr lang="en-GB"/>
              <a:t> which </a:t>
            </a:r>
            <a:r>
              <a:rPr lang="en-US"/>
              <a:t>calculates the Fixation Index (FST) for a single </a:t>
            </a:r>
            <a:r>
              <a:rPr lang="en-US" err="1"/>
              <a:t>Single</a:t>
            </a:r>
            <a:r>
              <a:rPr lang="en-US"/>
              <a:t> Nucleotide Polymorphism (SNP) based on the counts of different genotypes and allele counts.</a:t>
            </a:r>
          </a:p>
          <a:p>
            <a:r>
              <a:rPr lang="en-US"/>
              <a:t>This function can be split into 4 main calculations: first computing the total count of </a:t>
            </a:r>
            <a:r>
              <a:rPr lang="en-GB" sz="1800">
                <a:effectLst/>
                <a:latin typeface="Times New Roman" panose="02020603050405020304" pitchFamily="18" charset="0"/>
                <a:ea typeface="Calibri" panose="020F0502020204030204" pitchFamily="34" charset="0"/>
              </a:rPr>
              <a:t>homozygous reference, heterozygous, homozygous alternate, then calculating frequency of the reference allele, frequency of the alternate allele and finally the FST value for each SNP</a:t>
            </a:r>
            <a:endParaRPr lang="en-US"/>
          </a:p>
          <a:p>
            <a:endParaRPr lang="en-US"/>
          </a:p>
          <a:p>
            <a:r>
              <a:rPr lang="en-US" err="1"/>
              <a:t>Calculate_fst_for_selection</a:t>
            </a:r>
            <a:r>
              <a:rPr lang="en-US"/>
              <a:t> which calculates FST values for a set of populations and a list of SNPs by querying genotype and allele counts from a SQLite database.</a:t>
            </a:r>
          </a:p>
          <a:p>
            <a:endParaRPr lang="en-US"/>
          </a:p>
          <a:p>
            <a:r>
              <a:rPr lang="en-US" err="1"/>
              <a:t>Calculate_pairwise_fst</a:t>
            </a:r>
            <a:r>
              <a:rPr lang="en-US"/>
              <a:t> which calculates pairwise FST values between populations based on the FST matrix obtained from the previous function.</a:t>
            </a:r>
          </a:p>
        </p:txBody>
      </p:sp>
      <p:sp>
        <p:nvSpPr>
          <p:cNvPr id="4" name="Slide Number Placeholder 3"/>
          <p:cNvSpPr>
            <a:spLocks noGrp="1"/>
          </p:cNvSpPr>
          <p:nvPr>
            <p:ph type="sldNum" sz="quarter" idx="5"/>
          </p:nvPr>
        </p:nvSpPr>
        <p:spPr/>
        <p:txBody>
          <a:bodyPr/>
          <a:lstStyle/>
          <a:p>
            <a:fld id="{7F940F00-1ED1-4787-98C0-362ED43AE77E}" type="slidenum">
              <a:rPr lang="en-US" smtClean="0"/>
              <a:t>13</a:t>
            </a:fld>
            <a:endParaRPr lang="en-US"/>
          </a:p>
        </p:txBody>
      </p:sp>
    </p:spTree>
    <p:extLst>
      <p:ext uri="{BB962C8B-B14F-4D97-AF65-F5344CB8AC3E}">
        <p14:creationId xmlns:p14="http://schemas.microsoft.com/office/powerpoint/2010/main" val="375911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940F00-1ED1-4787-98C0-362ED43AE77E}" type="slidenum">
              <a:rPr lang="en-US" smtClean="0"/>
              <a:t>15</a:t>
            </a:fld>
            <a:endParaRPr lang="en-US"/>
          </a:p>
        </p:txBody>
      </p:sp>
    </p:spTree>
    <p:extLst>
      <p:ext uri="{BB962C8B-B14F-4D97-AF65-F5344CB8AC3E}">
        <p14:creationId xmlns:p14="http://schemas.microsoft.com/office/powerpoint/2010/main" val="328193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940F00-1ED1-4787-98C0-362ED43AE77E}" type="slidenum">
              <a:rPr lang="en-US" smtClean="0"/>
              <a:t>16</a:t>
            </a:fld>
            <a:endParaRPr lang="en-US"/>
          </a:p>
        </p:txBody>
      </p:sp>
    </p:spTree>
    <p:extLst>
      <p:ext uri="{BB962C8B-B14F-4D97-AF65-F5344CB8AC3E}">
        <p14:creationId xmlns:p14="http://schemas.microsoft.com/office/powerpoint/2010/main" val="4028368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384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5572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85569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968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92880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49482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7749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08543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0786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79345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8095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3/1/24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03234262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794" r:id="rId6"/>
    <p:sldLayoutId id="2147483790" r:id="rId7"/>
    <p:sldLayoutId id="2147483791" r:id="rId8"/>
    <p:sldLayoutId id="2147483792" r:id="rId9"/>
    <p:sldLayoutId id="2147483793" r:id="rId10"/>
    <p:sldLayoutId id="2147483795"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na structure with many lines and dots&#10;&#10;Description automatically generated with medium confidence">
            <a:extLst>
              <a:ext uri="{FF2B5EF4-FFF2-40B4-BE49-F238E27FC236}">
                <a16:creationId xmlns:a16="http://schemas.microsoft.com/office/drawing/2014/main" id="{A6DEE8CA-AFD8-1762-2FA1-A7568C9F0048}"/>
              </a:ext>
            </a:extLst>
          </p:cNvPr>
          <p:cNvPicPr>
            <a:picLocks noChangeAspect="1"/>
          </p:cNvPicPr>
          <p:nvPr/>
        </p:nvPicPr>
        <p:blipFill rotWithShape="1">
          <a:blip r:embed="rId2">
            <a:extLst>
              <a:ext uri="{28A0092B-C50C-407E-A947-70E740481C1C}">
                <a14:useLocalDpi xmlns:a14="http://schemas.microsoft.com/office/drawing/2010/main" val="0"/>
              </a:ext>
            </a:extLst>
          </a:blip>
          <a:srcRect l="11849" r="15788" b="1"/>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C42A8-312B-F0E0-DDBB-D276D0FD3816}"/>
              </a:ext>
            </a:extLst>
          </p:cNvPr>
          <p:cNvSpPr>
            <a:spLocks noGrp="1"/>
          </p:cNvSpPr>
          <p:nvPr>
            <p:ph type="ctrTitle"/>
          </p:nvPr>
        </p:nvSpPr>
        <p:spPr>
          <a:xfrm>
            <a:off x="477981" y="1122363"/>
            <a:ext cx="4023360" cy="3204134"/>
          </a:xfrm>
        </p:spPr>
        <p:txBody>
          <a:bodyPr anchor="b">
            <a:normAutofit/>
          </a:bodyPr>
          <a:lstStyle/>
          <a:p>
            <a:pPr algn="ctr"/>
            <a:r>
              <a:rPr lang="en-GB" sz="5400" err="1"/>
              <a:t>Mandriva</a:t>
            </a:r>
            <a:endParaRPr lang="en-US" sz="5400" err="1"/>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918C702-5A12-033B-0C34-82B54A2E7DE3}"/>
              </a:ext>
            </a:extLst>
          </p:cNvPr>
          <p:cNvSpPr txBox="1"/>
          <p:nvPr/>
        </p:nvSpPr>
        <p:spPr>
          <a:xfrm>
            <a:off x="590549" y="4667251"/>
            <a:ext cx="3705225" cy="646331"/>
          </a:xfrm>
          <a:prstGeom prst="rect">
            <a:avLst/>
          </a:prstGeom>
          <a:noFill/>
        </p:spPr>
        <p:txBody>
          <a:bodyPr wrap="square" lIns="91440" tIns="45720" rIns="91440" bIns="45720" rtlCol="0" anchor="t">
            <a:spAutoFit/>
          </a:bodyPr>
          <a:lstStyle/>
          <a:p>
            <a:pPr algn="ctr"/>
            <a:r>
              <a:rPr lang="en-GB"/>
              <a:t>Melika Abdi, Thomas Bennett, Niya Louis, Adam Brachtl</a:t>
            </a:r>
            <a:endParaRPr lang="en-US"/>
          </a:p>
        </p:txBody>
      </p:sp>
      <p:sp>
        <p:nvSpPr>
          <p:cNvPr id="7" name="TextBox 6">
            <a:extLst>
              <a:ext uri="{FF2B5EF4-FFF2-40B4-BE49-F238E27FC236}">
                <a16:creationId xmlns:a16="http://schemas.microsoft.com/office/drawing/2014/main" id="{E1EEA879-ADC9-D21C-FFF5-8153B8D78A6F}"/>
              </a:ext>
            </a:extLst>
          </p:cNvPr>
          <p:cNvSpPr txBox="1"/>
          <p:nvPr/>
        </p:nvSpPr>
        <p:spPr>
          <a:xfrm>
            <a:off x="148167" y="2173325"/>
            <a:ext cx="5294841" cy="923330"/>
          </a:xfrm>
          <a:prstGeom prst="rect">
            <a:avLst/>
          </a:prstGeom>
          <a:noFill/>
        </p:spPr>
        <p:txBody>
          <a:bodyPr wrap="square" lIns="91440" tIns="45720" rIns="91440" bIns="45720" rtlCol="0" anchor="t">
            <a:spAutoFit/>
          </a:bodyPr>
          <a:lstStyle/>
          <a:p>
            <a:pPr algn="ctr"/>
            <a:r>
              <a:rPr lang="en-GB" sz="2000"/>
              <a:t>Software Development Group Project 2024</a:t>
            </a:r>
            <a:endParaRPr lang="en-US" sz="2000"/>
          </a:p>
          <a:p>
            <a:pPr algn="ctr"/>
            <a:r>
              <a:rPr lang="en-GB" sz="1400"/>
              <a:t>March 1st</a:t>
            </a:r>
          </a:p>
        </p:txBody>
      </p:sp>
      <p:pic>
        <p:nvPicPr>
          <p:cNvPr id="3" name="Picture 2">
            <a:extLst>
              <a:ext uri="{FF2B5EF4-FFF2-40B4-BE49-F238E27FC236}">
                <a16:creationId xmlns:a16="http://schemas.microsoft.com/office/drawing/2014/main" id="{F3D86B9B-EA95-A40C-B638-74958FE7F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15" y="5579571"/>
            <a:ext cx="2353211" cy="662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270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3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Freeform: Shape 4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036AB6-97DC-6FF0-B332-1B02F2BF992D}"/>
              </a:ext>
            </a:extLst>
          </p:cNvPr>
          <p:cNvSpPr>
            <a:spLocks noGrp="1"/>
          </p:cNvSpPr>
          <p:nvPr>
            <p:ph type="title"/>
          </p:nvPr>
        </p:nvSpPr>
        <p:spPr>
          <a:xfrm>
            <a:off x="371094" y="1161288"/>
            <a:ext cx="3438144" cy="1239012"/>
          </a:xfrm>
        </p:spPr>
        <p:txBody>
          <a:bodyPr anchor="ctr">
            <a:normAutofit/>
          </a:bodyPr>
          <a:lstStyle/>
          <a:p>
            <a:r>
              <a:rPr lang="en-US" sz="2800"/>
              <a:t>Cluster Analysis</a:t>
            </a:r>
          </a:p>
        </p:txBody>
      </p:sp>
      <p:sp>
        <p:nvSpPr>
          <p:cNvPr id="43" name="Rectangle 4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6B9BE6A-CB39-460F-6309-80DE84D5A98E}"/>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t>PCA</a:t>
            </a:r>
          </a:p>
          <a:p>
            <a:r>
              <a:rPr lang="en-US" sz="1700"/>
              <a:t>Linkage Disequilibrium and pruning with PLINK</a:t>
            </a:r>
            <a:endParaRPr lang="en-US"/>
          </a:p>
          <a:p>
            <a:r>
              <a:rPr lang="en-US" sz="1700"/>
              <a:t>PCA Calculation </a:t>
            </a:r>
          </a:p>
          <a:p>
            <a:r>
              <a:rPr lang="en-US" sz="1700"/>
              <a:t>.</a:t>
            </a:r>
            <a:r>
              <a:rPr lang="en-US" sz="1700" err="1"/>
              <a:t>eigenvec</a:t>
            </a:r>
            <a:r>
              <a:rPr lang="en-US" sz="1700"/>
              <a:t> and .</a:t>
            </a:r>
            <a:r>
              <a:rPr lang="en-US" sz="1700" err="1"/>
              <a:t>eigenval</a:t>
            </a:r>
            <a:r>
              <a:rPr lang="en-US" sz="1700"/>
              <a:t> files</a:t>
            </a:r>
          </a:p>
          <a:p>
            <a:pPr marL="0" indent="0">
              <a:buNone/>
            </a:pPr>
            <a:endParaRPr lang="en-US" sz="1700"/>
          </a:p>
          <a:p>
            <a:pPr marL="0" indent="0">
              <a:buNone/>
            </a:pPr>
            <a:endParaRPr lang="en-US" sz="1700"/>
          </a:p>
          <a:p>
            <a:pPr marL="0" indent="0">
              <a:buNone/>
            </a:pPr>
            <a:endParaRPr lang="en-US" sz="1700"/>
          </a:p>
        </p:txBody>
      </p:sp>
      <p:pic>
        <p:nvPicPr>
          <p:cNvPr id="5" name="Picture 4" descr="A graph showing different colored dots&#10;&#10;Description automatically generated">
            <a:extLst>
              <a:ext uri="{FF2B5EF4-FFF2-40B4-BE49-F238E27FC236}">
                <a16:creationId xmlns:a16="http://schemas.microsoft.com/office/drawing/2014/main" id="{C851D02B-A8F5-86FB-F822-4AC313320952}"/>
              </a:ext>
            </a:extLst>
          </p:cNvPr>
          <p:cNvPicPr>
            <a:picLocks noChangeAspect="1"/>
          </p:cNvPicPr>
          <p:nvPr/>
        </p:nvPicPr>
        <p:blipFill rotWithShape="1">
          <a:blip r:embed="rId2"/>
          <a:srcRect t="-441" r="145" b="-11973"/>
          <a:stretch/>
        </p:blipFill>
        <p:spPr>
          <a:xfrm>
            <a:off x="4510069" y="1163264"/>
            <a:ext cx="7562627" cy="4409525"/>
          </a:xfrm>
          <a:prstGeom prst="rect">
            <a:avLst/>
          </a:prstGeom>
        </p:spPr>
      </p:pic>
    </p:spTree>
    <p:extLst>
      <p:ext uri="{BB962C8B-B14F-4D97-AF65-F5344CB8AC3E}">
        <p14:creationId xmlns:p14="http://schemas.microsoft.com/office/powerpoint/2010/main" val="1708431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D7A2-C8FE-F06C-C160-82AD8C10565B}"/>
              </a:ext>
            </a:extLst>
          </p:cNvPr>
          <p:cNvSpPr>
            <a:spLocks noGrp="1"/>
          </p:cNvSpPr>
          <p:nvPr>
            <p:ph type="title"/>
          </p:nvPr>
        </p:nvSpPr>
        <p:spPr/>
        <p:txBody>
          <a:bodyPr/>
          <a:lstStyle/>
          <a:p>
            <a:r>
              <a:rPr lang="en-GB"/>
              <a:t>SNPs</a:t>
            </a:r>
            <a:endParaRPr lang="en-US"/>
          </a:p>
        </p:txBody>
      </p:sp>
      <p:sp>
        <p:nvSpPr>
          <p:cNvPr id="3" name="Content Placeholder 2">
            <a:extLst>
              <a:ext uri="{FF2B5EF4-FFF2-40B4-BE49-F238E27FC236}">
                <a16:creationId xmlns:a16="http://schemas.microsoft.com/office/drawing/2014/main" id="{247F4668-7A5D-B191-642B-D45CCD343080}"/>
              </a:ext>
            </a:extLst>
          </p:cNvPr>
          <p:cNvSpPr>
            <a:spLocks noGrp="1"/>
          </p:cNvSpPr>
          <p:nvPr>
            <p:ph idx="1"/>
          </p:nvPr>
        </p:nvSpPr>
        <p:spPr/>
        <p:txBody>
          <a:bodyPr>
            <a:noAutofit/>
          </a:bodyPr>
          <a:lstStyle/>
          <a:p>
            <a:r>
              <a:rPr lang="en-GB" sz="1400"/>
              <a:t>SNP IDs</a:t>
            </a:r>
          </a:p>
          <a:p>
            <a:pPr lvl="1"/>
            <a:r>
              <a:rPr lang="en-GB" sz="1400"/>
              <a:t>Original VCF file inconsistent </a:t>
            </a:r>
            <a:r>
              <a:rPr lang="en-GB" sz="1400">
                <a:effectLst/>
                <a:ea typeface="Calibri" panose="020F0502020204030204" pitchFamily="34" charset="0"/>
                <a:cs typeface="Arial" panose="020B0604020202020204" pitchFamily="34" charset="0"/>
              </a:rPr>
              <a:t>variations like "1:10397:C:A" and others like "rs1557426847“</a:t>
            </a:r>
          </a:p>
          <a:p>
            <a:pPr lvl="1"/>
            <a:r>
              <a:rPr lang="en-GB" sz="1400">
                <a:ea typeface="Calibri" panose="020F0502020204030204" pitchFamily="34" charset="0"/>
                <a:cs typeface="Arial" panose="020B0604020202020204" pitchFamily="34" charset="0"/>
              </a:rPr>
              <a:t>Output: VCF file</a:t>
            </a:r>
            <a:endParaRPr lang="en-GB" sz="1400">
              <a:effectLst/>
              <a:ea typeface="Calibri" panose="020F0502020204030204" pitchFamily="34" charset="0"/>
              <a:cs typeface="Arial" panose="020B0604020202020204" pitchFamily="34" charset="0"/>
            </a:endParaRPr>
          </a:p>
          <a:p>
            <a:r>
              <a:rPr lang="en-GB" sz="1400"/>
              <a:t>RS IDs</a:t>
            </a:r>
          </a:p>
          <a:p>
            <a:pPr lvl="1"/>
            <a:r>
              <a:rPr lang="en-GB" sz="1400"/>
              <a:t>Annotation SNP VCF file from </a:t>
            </a:r>
            <a:r>
              <a:rPr lang="en-GB" sz="1400" err="1"/>
              <a:t>dbsnp</a:t>
            </a:r>
            <a:r>
              <a:rPr lang="en-GB" sz="1400"/>
              <a:t> VCF</a:t>
            </a:r>
          </a:p>
          <a:p>
            <a:pPr lvl="1"/>
            <a:r>
              <a:rPr lang="en-GB" sz="1400"/>
              <a:t>Output: RS ID annotated VCF file</a:t>
            </a:r>
          </a:p>
          <a:p>
            <a:r>
              <a:rPr lang="en-GB" sz="1400"/>
              <a:t>Genes</a:t>
            </a:r>
          </a:p>
          <a:p>
            <a:pPr lvl="1"/>
            <a:r>
              <a:rPr lang="en-GB" sz="1400"/>
              <a:t>New annotated SNP ID VCF file linked with genes using VEP</a:t>
            </a:r>
          </a:p>
          <a:p>
            <a:pPr lvl="1"/>
            <a:r>
              <a:rPr lang="en-GB" sz="1400"/>
              <a:t>Output: </a:t>
            </a:r>
            <a:r>
              <a:rPr lang="en-GB" sz="1400">
                <a:effectLst/>
                <a:ea typeface="Calibri" panose="020F0502020204030204" pitchFamily="34" charset="0"/>
                <a:cs typeface="Arial" panose="020B0604020202020204" pitchFamily="34" charset="0"/>
              </a:rPr>
              <a:t>tab-delimited text file containing columns for SNP ID and corresponding genes</a:t>
            </a:r>
            <a:endParaRPr lang="en-GB" sz="1400"/>
          </a:p>
          <a:p>
            <a:r>
              <a:rPr lang="en-GB" sz="1400"/>
              <a:t>Clinical relevance</a:t>
            </a:r>
          </a:p>
          <a:p>
            <a:pPr lvl="1"/>
            <a:r>
              <a:rPr lang="en-GB" sz="1400"/>
              <a:t>Annotation SNP VCF file from </a:t>
            </a:r>
            <a:r>
              <a:rPr lang="en-GB" sz="1400" err="1"/>
              <a:t>ClinVar</a:t>
            </a:r>
            <a:r>
              <a:rPr lang="en-GB" sz="1400"/>
              <a:t> VCF</a:t>
            </a:r>
          </a:p>
          <a:p>
            <a:pPr lvl="1"/>
            <a:r>
              <a:rPr lang="en-GB" sz="1400"/>
              <a:t>Output: tab-delimited text file containing columns with SNP ID and an “extra” column containing clinical relevance, clinical disease name</a:t>
            </a:r>
            <a:endParaRPr lang="en-US" sz="1400"/>
          </a:p>
        </p:txBody>
      </p:sp>
    </p:spTree>
    <p:extLst>
      <p:ext uri="{BB962C8B-B14F-4D97-AF65-F5344CB8AC3E}">
        <p14:creationId xmlns:p14="http://schemas.microsoft.com/office/powerpoint/2010/main" val="437494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94FB-C5AB-B2CC-7D57-24A63FDED09A}"/>
              </a:ext>
            </a:extLst>
          </p:cNvPr>
          <p:cNvSpPr>
            <a:spLocks noGrp="1"/>
          </p:cNvSpPr>
          <p:nvPr>
            <p:ph type="title"/>
          </p:nvPr>
        </p:nvSpPr>
        <p:spPr/>
        <p:txBody>
          <a:bodyPr/>
          <a:lstStyle/>
          <a:p>
            <a:r>
              <a:rPr lang="en-GB"/>
              <a:t>Allele and genotype counts</a:t>
            </a:r>
            <a:endParaRPr lang="en-US"/>
          </a:p>
        </p:txBody>
      </p:sp>
      <p:sp>
        <p:nvSpPr>
          <p:cNvPr id="3" name="Content Placeholder 2">
            <a:extLst>
              <a:ext uri="{FF2B5EF4-FFF2-40B4-BE49-F238E27FC236}">
                <a16:creationId xmlns:a16="http://schemas.microsoft.com/office/drawing/2014/main" id="{5D394849-22DD-7ED6-C4B0-90159B20F4BF}"/>
              </a:ext>
            </a:extLst>
          </p:cNvPr>
          <p:cNvSpPr>
            <a:spLocks noGrp="1"/>
          </p:cNvSpPr>
          <p:nvPr>
            <p:ph idx="1"/>
          </p:nvPr>
        </p:nvSpPr>
        <p:spPr/>
        <p:txBody>
          <a:bodyPr>
            <a:normAutofit/>
          </a:bodyPr>
          <a:lstStyle/>
          <a:p>
            <a:r>
              <a:rPr lang="en-GB" sz="1700"/>
              <a:t>Bcftools-27 sub-VCF files</a:t>
            </a:r>
          </a:p>
          <a:p>
            <a:endParaRPr lang="en-GB" sz="1700"/>
          </a:p>
          <a:p>
            <a:r>
              <a:rPr lang="en-GB" sz="1700"/>
              <a:t>Genotype counts</a:t>
            </a:r>
          </a:p>
          <a:p>
            <a:pPr lvl="1"/>
            <a:r>
              <a:rPr lang="en-GB" sz="1600"/>
              <a:t>Loop employing PLINK</a:t>
            </a:r>
          </a:p>
          <a:p>
            <a:pPr lvl="1"/>
            <a:r>
              <a:rPr lang="en-GB" sz="1600">
                <a:ea typeface="Calibri" panose="020F0502020204030204" pitchFamily="34" charset="0"/>
                <a:cs typeface="Times New Roman" panose="02020603050405020304" pitchFamily="18" charset="0"/>
              </a:rPr>
              <a:t>Output: tab-</a:t>
            </a:r>
            <a:r>
              <a:rPr lang="en-GB" sz="1600" err="1">
                <a:ea typeface="Calibri" panose="020F0502020204030204" pitchFamily="34" charset="0"/>
                <a:cs typeface="Times New Roman" panose="02020603050405020304" pitchFamily="18" charset="0"/>
              </a:rPr>
              <a:t>deliminated</a:t>
            </a:r>
            <a:r>
              <a:rPr lang="en-GB" sz="1600">
                <a:ea typeface="Calibri" panose="020F0502020204030204" pitchFamily="34" charset="0"/>
                <a:cs typeface="Times New Roman" panose="02020603050405020304" pitchFamily="18" charset="0"/>
              </a:rPr>
              <a:t> txt file with SNP IDs and counts for each population </a:t>
            </a:r>
            <a:r>
              <a:rPr lang="en-GB" sz="1600">
                <a:effectLst/>
                <a:ea typeface="Calibri" panose="020F0502020204030204" pitchFamily="34" charset="0"/>
                <a:cs typeface="Arial" panose="020B0604020202020204" pitchFamily="34" charset="0"/>
              </a:rPr>
              <a:t>("116,0,0")</a:t>
            </a:r>
            <a:endParaRPr lang="en-GB" sz="1600">
              <a:ea typeface="Calibri" panose="020F0502020204030204" pitchFamily="34" charset="0"/>
              <a:cs typeface="Times New Roman" panose="02020603050405020304" pitchFamily="18" charset="0"/>
            </a:endParaRPr>
          </a:p>
          <a:p>
            <a:pPr marL="457200" lvl="1" indent="0">
              <a:buNone/>
            </a:pPr>
            <a:endParaRPr lang="en-GB" sz="1600"/>
          </a:p>
          <a:p>
            <a:r>
              <a:rPr lang="en-GB" sz="1700"/>
              <a:t>Allele counts</a:t>
            </a:r>
          </a:p>
          <a:p>
            <a:pPr lvl="1"/>
            <a:r>
              <a:rPr lang="en-GB" sz="1600"/>
              <a:t>Loop employing PLINK</a:t>
            </a:r>
          </a:p>
          <a:p>
            <a:pPr lvl="1"/>
            <a:r>
              <a:rPr lang="en-GB" sz="1600"/>
              <a:t>Output: tab-</a:t>
            </a:r>
            <a:r>
              <a:rPr lang="en-GB" sz="1600" err="1"/>
              <a:t>deliminated</a:t>
            </a:r>
            <a:r>
              <a:rPr lang="en-GB" sz="1600"/>
              <a:t> txt file with SNP IDs and counts for each population </a:t>
            </a:r>
            <a:r>
              <a:rPr lang="en-GB" sz="1600">
                <a:effectLst/>
                <a:ea typeface="Calibri" panose="020F0502020204030204" pitchFamily="34" charset="0"/>
                <a:cs typeface="Arial" panose="020B0604020202020204" pitchFamily="34" charset="0"/>
              </a:rPr>
              <a:t>("72,0")</a:t>
            </a:r>
            <a:endParaRPr lang="en-GB" sz="1600"/>
          </a:p>
        </p:txBody>
      </p:sp>
    </p:spTree>
    <p:extLst>
      <p:ext uri="{BB962C8B-B14F-4D97-AF65-F5344CB8AC3E}">
        <p14:creationId xmlns:p14="http://schemas.microsoft.com/office/powerpoint/2010/main" val="2989252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08AD-E1B4-4BDE-592F-C50158C0C4A4}"/>
              </a:ext>
            </a:extLst>
          </p:cNvPr>
          <p:cNvSpPr>
            <a:spLocks noGrp="1"/>
          </p:cNvSpPr>
          <p:nvPr>
            <p:ph type="title"/>
          </p:nvPr>
        </p:nvSpPr>
        <p:spPr/>
        <p:txBody>
          <a:bodyPr/>
          <a:lstStyle/>
          <a:p>
            <a:r>
              <a:rPr lang="en-GB"/>
              <a:t>Pairwise FST genetic differentiation</a:t>
            </a:r>
            <a:endParaRPr lang="en-US"/>
          </a:p>
        </p:txBody>
      </p:sp>
      <p:pic>
        <p:nvPicPr>
          <p:cNvPr id="5" name="Content Placeholder 4">
            <a:extLst>
              <a:ext uri="{FF2B5EF4-FFF2-40B4-BE49-F238E27FC236}">
                <a16:creationId xmlns:a16="http://schemas.microsoft.com/office/drawing/2014/main" id="{AE2663FC-C37C-B27B-D4D0-7EB9A4454D38}"/>
              </a:ext>
            </a:extLst>
          </p:cNvPr>
          <p:cNvPicPr>
            <a:picLocks noGrp="1" noChangeAspect="1"/>
          </p:cNvPicPr>
          <p:nvPr>
            <p:ph idx="1"/>
          </p:nvPr>
        </p:nvPicPr>
        <p:blipFill>
          <a:blip r:embed="rId3"/>
          <a:stretch>
            <a:fillRect/>
          </a:stretch>
        </p:blipFill>
        <p:spPr>
          <a:xfrm>
            <a:off x="6096000" y="2289470"/>
            <a:ext cx="5030280" cy="3694112"/>
          </a:xfrm>
        </p:spPr>
      </p:pic>
      <p:sp>
        <p:nvSpPr>
          <p:cNvPr id="7" name="TextBox 6">
            <a:extLst>
              <a:ext uri="{FF2B5EF4-FFF2-40B4-BE49-F238E27FC236}">
                <a16:creationId xmlns:a16="http://schemas.microsoft.com/office/drawing/2014/main" id="{B237E955-9A3F-7844-FEA7-4DCBC1253513}"/>
              </a:ext>
            </a:extLst>
          </p:cNvPr>
          <p:cNvSpPr txBox="1"/>
          <p:nvPr/>
        </p:nvSpPr>
        <p:spPr>
          <a:xfrm>
            <a:off x="690465" y="2640563"/>
            <a:ext cx="5030280" cy="2585323"/>
          </a:xfrm>
          <a:prstGeom prst="rect">
            <a:avLst/>
          </a:prstGeom>
          <a:noFill/>
        </p:spPr>
        <p:txBody>
          <a:bodyPr wrap="square" rtlCol="0">
            <a:spAutoFit/>
          </a:bodyPr>
          <a:lstStyle/>
          <a:p>
            <a:pPr marL="285750" indent="-285750">
              <a:buFont typeface="Arial" panose="020B0604020202020204" pitchFamily="34" charset="0"/>
              <a:buChar char="•"/>
            </a:pPr>
            <a:r>
              <a:rPr lang="en-GB"/>
              <a:t>Initial code in R</a:t>
            </a:r>
          </a:p>
          <a:p>
            <a:pPr marL="742950" lvl="1" indent="-285750">
              <a:buFont typeface="Arial" panose="020B0604020202020204" pitchFamily="34" charset="0"/>
              <a:buChar char="•"/>
            </a:pPr>
            <a:r>
              <a:rPr lang="en-GB"/>
              <a:t>Complicated integration into Flask</a:t>
            </a:r>
          </a:p>
          <a:p>
            <a:pPr marL="742950" lvl="1" indent="-285750">
              <a:buFont typeface="Arial" panose="020B0604020202020204" pitchFamily="34" charset="0"/>
              <a:buChar char="•"/>
            </a:pPr>
            <a:r>
              <a:rPr lang="en-GB"/>
              <a:t>GDS file complication</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err="1"/>
              <a:t>calculate_fst</a:t>
            </a:r>
            <a:r>
              <a:rPr lang="en-GB"/>
              <a:t>  </a:t>
            </a:r>
          </a:p>
          <a:p>
            <a:pPr marL="285750" indent="-285750">
              <a:buFont typeface="Arial" panose="020B0604020202020204" pitchFamily="34" charset="0"/>
              <a:buChar char="•"/>
            </a:pPr>
            <a:r>
              <a:rPr lang="en-GB" err="1"/>
              <a:t>calculate_fst_for_selection</a:t>
            </a:r>
            <a:endParaRPr lang="en-GB"/>
          </a:p>
          <a:p>
            <a:pPr marL="285750" indent="-285750">
              <a:buFont typeface="Arial" panose="020B0604020202020204" pitchFamily="34" charset="0"/>
              <a:buChar char="•"/>
            </a:pPr>
            <a:r>
              <a:rPr lang="en-GB" err="1"/>
              <a:t>calculate_pairwise_fst</a:t>
            </a: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Output: Pairwise FST matrix</a:t>
            </a:r>
          </a:p>
        </p:txBody>
      </p:sp>
    </p:spTree>
    <p:extLst>
      <p:ext uri="{BB962C8B-B14F-4D97-AF65-F5344CB8AC3E}">
        <p14:creationId xmlns:p14="http://schemas.microsoft.com/office/powerpoint/2010/main" val="149481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C55EE19-F726-AD85-2873-5DC499300727}"/>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l="1488" t="1796" r="1373" b="1647"/>
          <a:stretch>
            <a:fillRect/>
          </a:stretch>
        </p:blipFill>
        <p:spPr>
          <a:xfrm>
            <a:off x="3098382" y="0"/>
            <a:ext cx="9093618" cy="6914018"/>
          </a:xfrm>
          <a:prstGeom prst="rect">
            <a:avLst/>
          </a:prstGeom>
        </p:spPr>
      </p:pic>
      <p:sp>
        <p:nvSpPr>
          <p:cNvPr id="7" name="TextBox 6">
            <a:extLst>
              <a:ext uri="{FF2B5EF4-FFF2-40B4-BE49-F238E27FC236}">
                <a16:creationId xmlns:a16="http://schemas.microsoft.com/office/drawing/2014/main" id="{1D2C601F-ACE5-B77D-81ED-2118673BCE0B}"/>
              </a:ext>
            </a:extLst>
          </p:cNvPr>
          <p:cNvSpPr txBox="1"/>
          <p:nvPr/>
        </p:nvSpPr>
        <p:spPr>
          <a:xfrm>
            <a:off x="189613" y="208406"/>
            <a:ext cx="6097772" cy="707886"/>
          </a:xfrm>
          <a:prstGeom prst="rect">
            <a:avLst/>
          </a:prstGeom>
          <a:noFill/>
        </p:spPr>
        <p:txBody>
          <a:bodyPr wrap="square">
            <a:spAutoFit/>
          </a:bodyPr>
          <a:lstStyle/>
          <a:p>
            <a:r>
              <a:rPr lang="en-US" sz="4000" b="1"/>
              <a:t>SQL</a:t>
            </a:r>
          </a:p>
        </p:txBody>
      </p:sp>
      <p:sp>
        <p:nvSpPr>
          <p:cNvPr id="3" name="TextBox 2">
            <a:extLst>
              <a:ext uri="{FF2B5EF4-FFF2-40B4-BE49-F238E27FC236}">
                <a16:creationId xmlns:a16="http://schemas.microsoft.com/office/drawing/2014/main" id="{0F76CF95-7ECF-E6B5-C657-A8552C977592}"/>
              </a:ext>
            </a:extLst>
          </p:cNvPr>
          <p:cNvSpPr txBox="1"/>
          <p:nvPr/>
        </p:nvSpPr>
        <p:spPr>
          <a:xfrm>
            <a:off x="0" y="916292"/>
            <a:ext cx="3238499" cy="2185214"/>
          </a:xfrm>
          <a:prstGeom prst="rect">
            <a:avLst/>
          </a:prstGeom>
          <a:noFill/>
        </p:spPr>
        <p:txBody>
          <a:bodyPr wrap="square" rtlCol="0">
            <a:spAutoFit/>
          </a:bodyPr>
          <a:lstStyle/>
          <a:p>
            <a:pPr marL="342900" indent="-342900">
              <a:buFont typeface="Arial" panose="020B0604020202020204" pitchFamily="34" charset="0"/>
              <a:buChar char="•"/>
            </a:pPr>
            <a:r>
              <a:rPr lang="en-US" sz="2000"/>
              <a:t>SQLite chosen</a:t>
            </a:r>
          </a:p>
          <a:p>
            <a:pPr marL="800100" lvl="1" indent="-342900">
              <a:buFont typeface="Arial" panose="020B0604020202020204" pitchFamily="34" charset="0"/>
              <a:buChar char="•"/>
            </a:pPr>
            <a:r>
              <a:rPr lang="en-US"/>
              <a:t>Lightweight</a:t>
            </a:r>
          </a:p>
          <a:p>
            <a:pPr lvl="1"/>
            <a:endParaRPr lang="en-US" sz="2400"/>
          </a:p>
          <a:p>
            <a:pPr marL="342900" indent="-342900">
              <a:buFont typeface="Arial" panose="020B0604020202020204" pitchFamily="34" charset="0"/>
              <a:buChar char="•"/>
            </a:pPr>
            <a:r>
              <a:rPr lang="en-US" sz="2000"/>
              <a:t>If scaled up </a:t>
            </a:r>
          </a:p>
          <a:p>
            <a:pPr marL="800100" lvl="1" indent="-342900">
              <a:buFont typeface="Arial" panose="020B0604020202020204" pitchFamily="34" charset="0"/>
              <a:buChar char="•"/>
            </a:pPr>
            <a:r>
              <a:rPr lang="en-US"/>
              <a:t>Other database engines could be used</a:t>
            </a:r>
          </a:p>
        </p:txBody>
      </p:sp>
    </p:spTree>
    <p:extLst>
      <p:ext uri="{BB962C8B-B14F-4D97-AF65-F5344CB8AC3E}">
        <p14:creationId xmlns:p14="http://schemas.microsoft.com/office/powerpoint/2010/main" val="1175365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27C2-2C53-B05A-C017-3E5ACE9AE5E1}"/>
              </a:ext>
            </a:extLst>
          </p:cNvPr>
          <p:cNvSpPr>
            <a:spLocks noGrp="1"/>
          </p:cNvSpPr>
          <p:nvPr>
            <p:ph type="title"/>
          </p:nvPr>
        </p:nvSpPr>
        <p:spPr/>
        <p:txBody>
          <a:bodyPr/>
          <a:lstStyle/>
          <a:p>
            <a:r>
              <a:rPr lang="en-US"/>
              <a:t>Database population </a:t>
            </a:r>
          </a:p>
        </p:txBody>
      </p:sp>
      <p:sp>
        <p:nvSpPr>
          <p:cNvPr id="3" name="Content Placeholder 2">
            <a:extLst>
              <a:ext uri="{FF2B5EF4-FFF2-40B4-BE49-F238E27FC236}">
                <a16:creationId xmlns:a16="http://schemas.microsoft.com/office/drawing/2014/main" id="{6D22A11C-D3A4-84D9-1C83-61CB4D361A97}"/>
              </a:ext>
            </a:extLst>
          </p:cNvPr>
          <p:cNvSpPr>
            <a:spLocks noGrp="1"/>
          </p:cNvSpPr>
          <p:nvPr>
            <p:ph idx="1"/>
          </p:nvPr>
        </p:nvSpPr>
        <p:spPr>
          <a:xfrm>
            <a:off x="1115568" y="2205318"/>
            <a:ext cx="10168128" cy="4383741"/>
          </a:xfrm>
        </p:spPr>
        <p:txBody>
          <a:bodyPr>
            <a:normAutofit/>
          </a:bodyPr>
          <a:lstStyle/>
          <a:p>
            <a:r>
              <a:rPr lang="en-US"/>
              <a:t>SNPs table</a:t>
            </a:r>
          </a:p>
          <a:p>
            <a:pPr lvl="1"/>
            <a:r>
              <a:rPr lang="en-US"/>
              <a:t>CyVCF2 was used to extract information from the two VCFs</a:t>
            </a:r>
          </a:p>
          <a:p>
            <a:pPr lvl="2"/>
            <a:r>
              <a:rPr lang="en-US"/>
              <a:t>SNP ID-annotated VCF</a:t>
            </a:r>
          </a:p>
          <a:p>
            <a:pPr lvl="2"/>
            <a:r>
              <a:rPr lang="en-US"/>
              <a:t>RS ID-annotated VCF</a:t>
            </a:r>
          </a:p>
          <a:p>
            <a:pPr lvl="2"/>
            <a:endParaRPr lang="en-US"/>
          </a:p>
          <a:p>
            <a:r>
              <a:rPr lang="en-US"/>
              <a:t>Clinical relevance and clinical disease name tables</a:t>
            </a:r>
          </a:p>
          <a:p>
            <a:pPr lvl="1"/>
            <a:r>
              <a:rPr lang="en-US"/>
              <a:t>Regular expressions used to extract information from clinical VEP file</a:t>
            </a:r>
          </a:p>
          <a:p>
            <a:endParaRPr lang="en-US"/>
          </a:p>
        </p:txBody>
      </p:sp>
    </p:spTree>
    <p:extLst>
      <p:ext uri="{BB962C8B-B14F-4D97-AF65-F5344CB8AC3E}">
        <p14:creationId xmlns:p14="http://schemas.microsoft.com/office/powerpoint/2010/main" val="2539034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27C2-2C53-B05A-C017-3E5ACE9AE5E1}"/>
              </a:ext>
            </a:extLst>
          </p:cNvPr>
          <p:cNvSpPr>
            <a:spLocks noGrp="1"/>
          </p:cNvSpPr>
          <p:nvPr>
            <p:ph type="title"/>
          </p:nvPr>
        </p:nvSpPr>
        <p:spPr/>
        <p:txBody>
          <a:bodyPr/>
          <a:lstStyle/>
          <a:p>
            <a:r>
              <a:rPr lang="en-US"/>
              <a:t>Database population </a:t>
            </a:r>
          </a:p>
        </p:txBody>
      </p:sp>
      <p:sp>
        <p:nvSpPr>
          <p:cNvPr id="3" name="Content Placeholder 2">
            <a:extLst>
              <a:ext uri="{FF2B5EF4-FFF2-40B4-BE49-F238E27FC236}">
                <a16:creationId xmlns:a16="http://schemas.microsoft.com/office/drawing/2014/main" id="{6D22A11C-D3A4-84D9-1C83-61CB4D361A97}"/>
              </a:ext>
            </a:extLst>
          </p:cNvPr>
          <p:cNvSpPr>
            <a:spLocks noGrp="1"/>
          </p:cNvSpPr>
          <p:nvPr>
            <p:ph idx="1"/>
          </p:nvPr>
        </p:nvSpPr>
        <p:spPr>
          <a:xfrm>
            <a:off x="1115568" y="2205318"/>
            <a:ext cx="10168128" cy="4383741"/>
          </a:xfrm>
        </p:spPr>
        <p:txBody>
          <a:bodyPr>
            <a:normAutofit/>
          </a:bodyPr>
          <a:lstStyle/>
          <a:p>
            <a:r>
              <a:rPr lang="en-US"/>
              <a:t>Results table</a:t>
            </a:r>
          </a:p>
          <a:p>
            <a:pPr lvl="1"/>
            <a:r>
              <a:rPr lang="en-US"/>
              <a:t>Combined the sample information, ADMIXTURE and first two components</a:t>
            </a:r>
            <a:endParaRPr lang="en-US" sz="2000"/>
          </a:p>
          <a:p>
            <a:pPr lvl="1"/>
            <a:r>
              <a:rPr lang="en-US"/>
              <a:t>.mode tabs to import</a:t>
            </a:r>
          </a:p>
          <a:p>
            <a:pPr lvl="1"/>
            <a:endParaRPr lang="en-US"/>
          </a:p>
          <a:p>
            <a:r>
              <a:rPr lang="en-US"/>
              <a:t>Genes table</a:t>
            </a:r>
          </a:p>
          <a:p>
            <a:pPr lvl="1"/>
            <a:r>
              <a:rPr lang="en-US"/>
              <a:t>.mode tabs to import VEP file</a:t>
            </a:r>
          </a:p>
          <a:p>
            <a:pPr lvl="1"/>
            <a:endParaRPr lang="en-US"/>
          </a:p>
          <a:p>
            <a:r>
              <a:rPr lang="en-US"/>
              <a:t>Allele count and Genotype count tables</a:t>
            </a:r>
          </a:p>
          <a:p>
            <a:pPr lvl="1"/>
            <a:r>
              <a:rPr lang="en-US"/>
              <a:t>.mode tabs to import the text files </a:t>
            </a:r>
          </a:p>
          <a:p>
            <a:endParaRPr lang="en-US"/>
          </a:p>
          <a:p>
            <a:endParaRPr lang="en-US"/>
          </a:p>
        </p:txBody>
      </p:sp>
    </p:spTree>
    <p:extLst>
      <p:ext uri="{BB962C8B-B14F-4D97-AF65-F5344CB8AC3E}">
        <p14:creationId xmlns:p14="http://schemas.microsoft.com/office/powerpoint/2010/main" val="466370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na structure with many lines and dots&#10;&#10;Description automatically generated with medium confidence">
            <a:extLst>
              <a:ext uri="{FF2B5EF4-FFF2-40B4-BE49-F238E27FC236}">
                <a16:creationId xmlns:a16="http://schemas.microsoft.com/office/drawing/2014/main" id="{A6DEE8CA-AFD8-1762-2FA1-A7568C9F0048}"/>
              </a:ext>
            </a:extLst>
          </p:cNvPr>
          <p:cNvPicPr>
            <a:picLocks noChangeAspect="1"/>
          </p:cNvPicPr>
          <p:nvPr/>
        </p:nvPicPr>
        <p:blipFill rotWithShape="1">
          <a:blip r:embed="rId2">
            <a:alphaModFix amt="65000"/>
            <a:extLst>
              <a:ext uri="{28A0092B-C50C-407E-A947-70E740481C1C}">
                <a14:useLocalDpi xmlns:a14="http://schemas.microsoft.com/office/drawing/2010/main" val="0"/>
              </a:ext>
            </a:extLst>
          </a:blip>
          <a:srcRect l="11849" r="15788" b="1"/>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C42A8-312B-F0E0-DDBB-D276D0FD3816}"/>
              </a:ext>
            </a:extLst>
          </p:cNvPr>
          <p:cNvSpPr>
            <a:spLocks noGrp="1"/>
          </p:cNvSpPr>
          <p:nvPr>
            <p:ph type="ctrTitle"/>
          </p:nvPr>
        </p:nvSpPr>
        <p:spPr>
          <a:xfrm>
            <a:off x="562648" y="445030"/>
            <a:ext cx="11067625" cy="2984000"/>
          </a:xfrm>
        </p:spPr>
        <p:txBody>
          <a:bodyPr vert="horz" lIns="91440" tIns="45720" rIns="91440" bIns="45720" rtlCol="0" anchor="ctr">
            <a:normAutofit/>
          </a:bodyPr>
          <a:lstStyle/>
          <a:p>
            <a:pPr algn="ctr"/>
            <a:r>
              <a:rPr lang="en-GB" sz="6000">
                <a:highlight>
                  <a:srgbClr val="C0C0C0"/>
                </a:highlight>
              </a:rPr>
              <a:t>Thank you for your attention!</a:t>
            </a:r>
            <a:endParaRPr lang="en-US" sz="6000">
              <a:highlight>
                <a:srgbClr val="C0C0C0"/>
              </a:highlight>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3D86B9B-EA95-A40C-B638-74958FE7F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81" y="5833571"/>
            <a:ext cx="2353211" cy="6626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B7D247-1A47-B152-4A3D-554BA54A2BC2}"/>
              </a:ext>
            </a:extLst>
          </p:cNvPr>
          <p:cNvSpPr txBox="1"/>
          <p:nvPr/>
        </p:nvSpPr>
        <p:spPr>
          <a:xfrm>
            <a:off x="3632201" y="3107267"/>
            <a:ext cx="78993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5400" b="1">
                <a:solidFill>
                  <a:schemeClr val="accent4">
                    <a:lumMod val="50000"/>
                  </a:schemeClr>
                </a:solidFill>
              </a:rPr>
              <a:t>Any Questions?</a:t>
            </a:r>
            <a:r>
              <a:rPr lang="en-US" sz="5400">
                <a:solidFill>
                  <a:schemeClr val="accent4">
                    <a:lumMod val="50000"/>
                  </a:schemeClr>
                </a:solidFill>
                <a:highlight>
                  <a:srgbClr val="F1DBD1"/>
                </a:highlight>
              </a:rPr>
              <a:t>​</a:t>
            </a:r>
            <a:endParaRPr lang="en-US">
              <a:solidFill>
                <a:schemeClr val="accent4">
                  <a:lumMod val="50000"/>
                </a:schemeClr>
              </a:solidFill>
              <a:highlight>
                <a:srgbClr val="F1DBD1"/>
              </a:highlight>
            </a:endParaRPr>
          </a:p>
        </p:txBody>
      </p:sp>
    </p:spTree>
    <p:extLst>
      <p:ext uri="{BB962C8B-B14F-4D97-AF65-F5344CB8AC3E}">
        <p14:creationId xmlns:p14="http://schemas.microsoft.com/office/powerpoint/2010/main" val="369336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6186-CBA1-29D1-8919-D2C84BF5AF83}"/>
              </a:ext>
            </a:extLst>
          </p:cNvPr>
          <p:cNvSpPr>
            <a:spLocks noGrp="1"/>
          </p:cNvSpPr>
          <p:nvPr>
            <p:ph type="title"/>
          </p:nvPr>
        </p:nvSpPr>
        <p:spPr/>
        <p:txBody>
          <a:bodyPr/>
          <a:lstStyle/>
          <a:p>
            <a:r>
              <a:rPr lang="en-US"/>
              <a:t>Requirements</a:t>
            </a:r>
          </a:p>
        </p:txBody>
      </p:sp>
      <p:sp>
        <p:nvSpPr>
          <p:cNvPr id="3" name="Content Placeholder 2">
            <a:extLst>
              <a:ext uri="{FF2B5EF4-FFF2-40B4-BE49-F238E27FC236}">
                <a16:creationId xmlns:a16="http://schemas.microsoft.com/office/drawing/2014/main" id="{EA0A8806-B34F-175F-5CBF-6DAC42EB354A}"/>
              </a:ext>
            </a:extLst>
          </p:cNvPr>
          <p:cNvSpPr>
            <a:spLocks noGrp="1"/>
          </p:cNvSpPr>
          <p:nvPr>
            <p:ph idx="1"/>
          </p:nvPr>
        </p:nvSpPr>
        <p:spPr/>
        <p:txBody>
          <a:bodyPr vert="horz" lIns="91440" tIns="45720" rIns="91440" bIns="45720" rtlCol="0" anchor="t">
            <a:normAutofit/>
          </a:bodyPr>
          <a:lstStyle/>
          <a:p>
            <a:r>
              <a:rPr lang="en-US"/>
              <a:t>Clustering analysis</a:t>
            </a:r>
          </a:p>
          <a:p>
            <a:r>
              <a:rPr lang="en-US"/>
              <a:t>Admixture analysis</a:t>
            </a:r>
          </a:p>
          <a:p>
            <a:r>
              <a:rPr lang="en-US"/>
              <a:t>SNP information retrieval</a:t>
            </a:r>
          </a:p>
          <a:p>
            <a:r>
              <a:rPr lang="en-US"/>
              <a:t>Pairwise population genetic differentiation matrix</a:t>
            </a:r>
          </a:p>
        </p:txBody>
      </p:sp>
    </p:spTree>
    <p:extLst>
      <p:ext uri="{BB962C8B-B14F-4D97-AF65-F5344CB8AC3E}">
        <p14:creationId xmlns:p14="http://schemas.microsoft.com/office/powerpoint/2010/main" val="2010705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639B-EA58-6377-A60E-F4DD567FB61D}"/>
              </a:ext>
            </a:extLst>
          </p:cNvPr>
          <p:cNvSpPr>
            <a:spLocks noGrp="1"/>
          </p:cNvSpPr>
          <p:nvPr>
            <p:ph type="title"/>
          </p:nvPr>
        </p:nvSpPr>
        <p:spPr/>
        <p:txBody>
          <a:bodyPr/>
          <a:lstStyle/>
          <a:p>
            <a:r>
              <a:rPr lang="en-US"/>
              <a:t>Front-end Tools and Technologies</a:t>
            </a:r>
          </a:p>
        </p:txBody>
      </p:sp>
      <p:sp>
        <p:nvSpPr>
          <p:cNvPr id="3" name="Content Placeholder 2">
            <a:extLst>
              <a:ext uri="{FF2B5EF4-FFF2-40B4-BE49-F238E27FC236}">
                <a16:creationId xmlns:a16="http://schemas.microsoft.com/office/drawing/2014/main" id="{B7E9589C-D818-4D5A-8632-BAD3995B0704}"/>
              </a:ext>
            </a:extLst>
          </p:cNvPr>
          <p:cNvSpPr>
            <a:spLocks noGrp="1"/>
          </p:cNvSpPr>
          <p:nvPr>
            <p:ph idx="1"/>
          </p:nvPr>
        </p:nvSpPr>
        <p:spPr/>
        <p:txBody>
          <a:bodyPr vert="horz" lIns="91440" tIns="45720" rIns="91440" bIns="45720" rtlCol="0" anchor="t">
            <a:normAutofit fontScale="70000" lnSpcReduction="20000"/>
          </a:bodyPr>
          <a:lstStyle/>
          <a:p>
            <a:r>
              <a:rPr lang="en-US"/>
              <a:t>Flask</a:t>
            </a:r>
          </a:p>
          <a:p>
            <a:pPr marL="0" indent="0">
              <a:buNone/>
            </a:pPr>
            <a:r>
              <a:rPr lang="en-US"/>
              <a:t>   Build basic website without any complication.</a:t>
            </a:r>
          </a:p>
          <a:p>
            <a:r>
              <a:rPr lang="en-US"/>
              <a:t>HTML</a:t>
            </a:r>
          </a:p>
          <a:p>
            <a:pPr marL="0" indent="0">
              <a:buNone/>
            </a:pPr>
            <a:r>
              <a:rPr lang="en-US"/>
              <a:t>   Structure and functionality.</a:t>
            </a:r>
          </a:p>
          <a:p>
            <a:r>
              <a:rPr lang="en-US"/>
              <a:t>CSS</a:t>
            </a:r>
          </a:p>
          <a:p>
            <a:pPr marL="0" indent="0">
              <a:buNone/>
            </a:pPr>
            <a:r>
              <a:rPr lang="en-US"/>
              <a:t>   Define styles.</a:t>
            </a:r>
          </a:p>
          <a:p>
            <a:r>
              <a:rPr lang="en-US"/>
              <a:t>JavaScript</a:t>
            </a:r>
          </a:p>
          <a:p>
            <a:pPr marL="0" indent="0">
              <a:buNone/>
            </a:pPr>
            <a:r>
              <a:rPr lang="en-US"/>
              <a:t>   Selecting population and preventing conflict selections. </a:t>
            </a:r>
          </a:p>
          <a:p>
            <a:r>
              <a:rPr lang="en-US"/>
              <a:t>Bootstrap</a:t>
            </a:r>
          </a:p>
          <a:p>
            <a:pPr marL="0" indent="0">
              <a:buNone/>
            </a:pPr>
            <a:r>
              <a:rPr lang="en-US">
                <a:ea typeface="+mn-lt"/>
                <a:cs typeface="+mn-lt"/>
              </a:rPr>
              <a:t>   Visually appealing web application. </a:t>
            </a:r>
            <a:endParaRPr lang="en-US"/>
          </a:p>
          <a:p>
            <a:endParaRPr lang="en-US"/>
          </a:p>
          <a:p>
            <a:endParaRPr lang="en-US"/>
          </a:p>
        </p:txBody>
      </p:sp>
    </p:spTree>
    <p:extLst>
      <p:ext uri="{BB962C8B-B14F-4D97-AF65-F5344CB8AC3E}">
        <p14:creationId xmlns:p14="http://schemas.microsoft.com/office/powerpoint/2010/main" val="1087864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B2595-A3D8-F716-CC33-725718218F92}"/>
              </a:ext>
            </a:extLst>
          </p:cNvPr>
          <p:cNvSpPr>
            <a:spLocks noGrp="1"/>
          </p:cNvSpPr>
          <p:nvPr>
            <p:ph type="title"/>
          </p:nvPr>
        </p:nvSpPr>
        <p:spPr/>
        <p:txBody>
          <a:bodyPr/>
          <a:lstStyle/>
          <a:p>
            <a:r>
              <a:rPr lang="en-US">
                <a:ea typeface="+mj-lt"/>
                <a:cs typeface="+mj-lt"/>
              </a:rPr>
              <a:t>Initial Design</a:t>
            </a:r>
            <a:endParaRPr lang="en-US" b="0">
              <a:ea typeface="+mj-lt"/>
              <a:cs typeface="+mj-lt"/>
            </a:endParaRPr>
          </a:p>
        </p:txBody>
      </p:sp>
      <p:sp>
        <p:nvSpPr>
          <p:cNvPr id="3" name="Content Placeholder 2">
            <a:extLst>
              <a:ext uri="{FF2B5EF4-FFF2-40B4-BE49-F238E27FC236}">
                <a16:creationId xmlns:a16="http://schemas.microsoft.com/office/drawing/2014/main" id="{4FB0F27D-2E37-5349-3E5E-6B5026EC3844}"/>
              </a:ext>
            </a:extLst>
          </p:cNvPr>
          <p:cNvSpPr>
            <a:spLocks noGrp="1"/>
          </p:cNvSpPr>
          <p:nvPr>
            <p:ph idx="1"/>
          </p:nvPr>
        </p:nvSpPr>
        <p:spPr/>
        <p:txBody>
          <a:bodyPr vert="horz" lIns="91440" tIns="45720" rIns="91440" bIns="45720" rtlCol="0" anchor="t">
            <a:normAutofit/>
          </a:bodyPr>
          <a:lstStyle/>
          <a:p>
            <a:r>
              <a:rPr lang="en-US"/>
              <a:t>Home page</a:t>
            </a:r>
          </a:p>
        </p:txBody>
      </p:sp>
      <p:pic>
        <p:nvPicPr>
          <p:cNvPr id="4" name="Picture 3" descr="A screenshot of a computer&#10;&#10;Description automatically generated">
            <a:extLst>
              <a:ext uri="{FF2B5EF4-FFF2-40B4-BE49-F238E27FC236}">
                <a16:creationId xmlns:a16="http://schemas.microsoft.com/office/drawing/2014/main" id="{ED48A902-898B-7722-BC62-856FE8A03C73}"/>
              </a:ext>
            </a:extLst>
          </p:cNvPr>
          <p:cNvPicPr>
            <a:picLocks noChangeAspect="1"/>
          </p:cNvPicPr>
          <p:nvPr/>
        </p:nvPicPr>
        <p:blipFill>
          <a:blip r:embed="rId2"/>
          <a:stretch>
            <a:fillRect/>
          </a:stretch>
        </p:blipFill>
        <p:spPr>
          <a:xfrm>
            <a:off x="3149600" y="2960457"/>
            <a:ext cx="6096000" cy="3225397"/>
          </a:xfrm>
          <a:prstGeom prst="rect">
            <a:avLst/>
          </a:prstGeom>
        </p:spPr>
      </p:pic>
    </p:spTree>
    <p:extLst>
      <p:ext uri="{BB962C8B-B14F-4D97-AF65-F5344CB8AC3E}">
        <p14:creationId xmlns:p14="http://schemas.microsoft.com/office/powerpoint/2010/main" val="2020547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799F-2A88-98E9-4BA0-305911EF586D}"/>
              </a:ext>
            </a:extLst>
          </p:cNvPr>
          <p:cNvSpPr>
            <a:spLocks noGrp="1"/>
          </p:cNvSpPr>
          <p:nvPr>
            <p:ph type="title"/>
          </p:nvPr>
        </p:nvSpPr>
        <p:spPr/>
        <p:txBody>
          <a:bodyPr/>
          <a:lstStyle/>
          <a:p>
            <a:r>
              <a:rPr lang="en-US">
                <a:ea typeface="+mj-lt"/>
                <a:cs typeface="+mj-lt"/>
              </a:rPr>
              <a:t>Initial Design</a:t>
            </a:r>
            <a:endParaRPr lang="en-US" b="0">
              <a:ea typeface="+mj-lt"/>
              <a:cs typeface="+mj-lt"/>
            </a:endParaRPr>
          </a:p>
        </p:txBody>
      </p:sp>
      <p:sp>
        <p:nvSpPr>
          <p:cNvPr id="3" name="Content Placeholder 2">
            <a:extLst>
              <a:ext uri="{FF2B5EF4-FFF2-40B4-BE49-F238E27FC236}">
                <a16:creationId xmlns:a16="http://schemas.microsoft.com/office/drawing/2014/main" id="{9EE1D4B7-9CEA-1A8B-18AA-DA4545232B6A}"/>
              </a:ext>
            </a:extLst>
          </p:cNvPr>
          <p:cNvSpPr>
            <a:spLocks noGrp="1"/>
          </p:cNvSpPr>
          <p:nvPr>
            <p:ph idx="1"/>
          </p:nvPr>
        </p:nvSpPr>
        <p:spPr/>
        <p:txBody>
          <a:bodyPr vert="horz" lIns="91440" tIns="45720" rIns="91440" bIns="45720" rtlCol="0" anchor="t">
            <a:normAutofit/>
          </a:bodyPr>
          <a:lstStyle/>
          <a:p>
            <a:r>
              <a:rPr lang="en-US"/>
              <a:t>Analysis page</a:t>
            </a:r>
          </a:p>
        </p:txBody>
      </p:sp>
      <p:pic>
        <p:nvPicPr>
          <p:cNvPr id="4" name="Picture 3" descr="A screenshot of a computer&#10;&#10;Description automatically generated">
            <a:extLst>
              <a:ext uri="{FF2B5EF4-FFF2-40B4-BE49-F238E27FC236}">
                <a16:creationId xmlns:a16="http://schemas.microsoft.com/office/drawing/2014/main" id="{BE91BA13-ADF6-086A-9C71-7C8BB8F7F2FC}"/>
              </a:ext>
            </a:extLst>
          </p:cNvPr>
          <p:cNvPicPr>
            <a:picLocks noChangeAspect="1"/>
          </p:cNvPicPr>
          <p:nvPr/>
        </p:nvPicPr>
        <p:blipFill>
          <a:blip r:embed="rId2"/>
          <a:stretch>
            <a:fillRect/>
          </a:stretch>
        </p:blipFill>
        <p:spPr>
          <a:xfrm>
            <a:off x="3048000" y="3143486"/>
            <a:ext cx="6096000" cy="3044768"/>
          </a:xfrm>
          <a:prstGeom prst="rect">
            <a:avLst/>
          </a:prstGeom>
        </p:spPr>
      </p:pic>
    </p:spTree>
    <p:extLst>
      <p:ext uri="{BB962C8B-B14F-4D97-AF65-F5344CB8AC3E}">
        <p14:creationId xmlns:p14="http://schemas.microsoft.com/office/powerpoint/2010/main" val="81916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E51F-D227-6B3E-A003-759686FD073E}"/>
              </a:ext>
            </a:extLst>
          </p:cNvPr>
          <p:cNvSpPr>
            <a:spLocks noGrp="1"/>
          </p:cNvSpPr>
          <p:nvPr>
            <p:ph type="title"/>
          </p:nvPr>
        </p:nvSpPr>
        <p:spPr/>
        <p:txBody>
          <a:bodyPr/>
          <a:lstStyle/>
          <a:p>
            <a:r>
              <a:rPr lang="en-US">
                <a:ea typeface="+mj-lt"/>
                <a:cs typeface="+mj-lt"/>
              </a:rPr>
              <a:t>Initial Design</a:t>
            </a:r>
            <a:endParaRPr lang="en-US" b="0">
              <a:ea typeface="+mj-lt"/>
              <a:cs typeface="+mj-lt"/>
            </a:endParaRPr>
          </a:p>
        </p:txBody>
      </p:sp>
      <p:sp>
        <p:nvSpPr>
          <p:cNvPr id="3" name="Content Placeholder 2">
            <a:extLst>
              <a:ext uri="{FF2B5EF4-FFF2-40B4-BE49-F238E27FC236}">
                <a16:creationId xmlns:a16="http://schemas.microsoft.com/office/drawing/2014/main" id="{BAD31B36-3C76-109F-68DA-C2E7D988ABEE}"/>
              </a:ext>
            </a:extLst>
          </p:cNvPr>
          <p:cNvSpPr>
            <a:spLocks noGrp="1"/>
          </p:cNvSpPr>
          <p:nvPr>
            <p:ph idx="1"/>
          </p:nvPr>
        </p:nvSpPr>
        <p:spPr/>
        <p:txBody>
          <a:bodyPr vert="horz" lIns="91440" tIns="45720" rIns="91440" bIns="45720" rtlCol="0" anchor="t">
            <a:normAutofit/>
          </a:bodyPr>
          <a:lstStyle/>
          <a:p>
            <a:r>
              <a:rPr lang="en-US"/>
              <a:t>Clustering page</a:t>
            </a:r>
          </a:p>
          <a:p>
            <a:r>
              <a:rPr lang="en-US"/>
              <a:t>Admixture page</a:t>
            </a:r>
          </a:p>
        </p:txBody>
      </p:sp>
      <p:pic>
        <p:nvPicPr>
          <p:cNvPr id="5" name="Picture 4" descr="A screenshot of a computer&#10;&#10;Description automatically generated">
            <a:extLst>
              <a:ext uri="{FF2B5EF4-FFF2-40B4-BE49-F238E27FC236}">
                <a16:creationId xmlns:a16="http://schemas.microsoft.com/office/drawing/2014/main" id="{ECB1F29A-5E89-5B83-6F84-40DD0B66C64F}"/>
              </a:ext>
            </a:extLst>
          </p:cNvPr>
          <p:cNvPicPr>
            <a:picLocks noChangeAspect="1"/>
          </p:cNvPicPr>
          <p:nvPr/>
        </p:nvPicPr>
        <p:blipFill>
          <a:blip r:embed="rId2"/>
          <a:stretch>
            <a:fillRect/>
          </a:stretch>
        </p:blipFill>
        <p:spPr>
          <a:xfrm>
            <a:off x="1473200" y="3443316"/>
            <a:ext cx="4965700" cy="2452959"/>
          </a:xfrm>
          <a:prstGeom prst="rect">
            <a:avLst/>
          </a:prstGeom>
        </p:spPr>
      </p:pic>
      <p:pic>
        <p:nvPicPr>
          <p:cNvPr id="6" name="Picture 5" descr="A screenshot of a survey&#10;&#10;Description automatically generated">
            <a:extLst>
              <a:ext uri="{FF2B5EF4-FFF2-40B4-BE49-F238E27FC236}">
                <a16:creationId xmlns:a16="http://schemas.microsoft.com/office/drawing/2014/main" id="{AEBC3450-8E36-85D5-84C9-ED1218EAE77C}"/>
              </a:ext>
            </a:extLst>
          </p:cNvPr>
          <p:cNvPicPr>
            <a:picLocks noChangeAspect="1"/>
          </p:cNvPicPr>
          <p:nvPr/>
        </p:nvPicPr>
        <p:blipFill>
          <a:blip r:embed="rId3"/>
          <a:stretch>
            <a:fillRect/>
          </a:stretch>
        </p:blipFill>
        <p:spPr>
          <a:xfrm>
            <a:off x="6502400" y="3498729"/>
            <a:ext cx="5054600" cy="2565643"/>
          </a:xfrm>
          <a:prstGeom prst="rect">
            <a:avLst/>
          </a:prstGeom>
        </p:spPr>
      </p:pic>
    </p:spTree>
    <p:extLst>
      <p:ext uri="{BB962C8B-B14F-4D97-AF65-F5344CB8AC3E}">
        <p14:creationId xmlns:p14="http://schemas.microsoft.com/office/powerpoint/2010/main" val="431291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E6265-9CA9-EF46-7DF8-7E68CD93DA0B}"/>
              </a:ext>
            </a:extLst>
          </p:cNvPr>
          <p:cNvSpPr>
            <a:spLocks noGrp="1"/>
          </p:cNvSpPr>
          <p:nvPr>
            <p:ph type="title"/>
          </p:nvPr>
        </p:nvSpPr>
        <p:spPr/>
        <p:txBody>
          <a:bodyPr/>
          <a:lstStyle/>
          <a:p>
            <a:r>
              <a:rPr lang="en-US">
                <a:ea typeface="+mj-lt"/>
                <a:cs typeface="+mj-lt"/>
              </a:rPr>
              <a:t>Initial Design</a:t>
            </a:r>
            <a:endParaRPr lang="en-US" b="0">
              <a:ea typeface="+mj-lt"/>
              <a:cs typeface="+mj-lt"/>
            </a:endParaRPr>
          </a:p>
        </p:txBody>
      </p:sp>
      <p:sp>
        <p:nvSpPr>
          <p:cNvPr id="3" name="Content Placeholder 2">
            <a:extLst>
              <a:ext uri="{FF2B5EF4-FFF2-40B4-BE49-F238E27FC236}">
                <a16:creationId xmlns:a16="http://schemas.microsoft.com/office/drawing/2014/main" id="{B2E16F69-E94F-50D9-19BC-0726FDBE521C}"/>
              </a:ext>
            </a:extLst>
          </p:cNvPr>
          <p:cNvSpPr>
            <a:spLocks noGrp="1"/>
          </p:cNvSpPr>
          <p:nvPr>
            <p:ph idx="1"/>
          </p:nvPr>
        </p:nvSpPr>
        <p:spPr/>
        <p:txBody>
          <a:bodyPr vert="horz" lIns="91440" tIns="45720" rIns="91440" bIns="45720" rtlCol="0" anchor="t">
            <a:normAutofit/>
          </a:bodyPr>
          <a:lstStyle/>
          <a:p>
            <a:r>
              <a:rPr lang="en-US"/>
              <a:t>Analysis result page</a:t>
            </a:r>
          </a:p>
        </p:txBody>
      </p:sp>
      <p:pic>
        <p:nvPicPr>
          <p:cNvPr id="4" name="Picture 3" descr="A screenshot of a graph&#10;&#10;Description automatically generated">
            <a:extLst>
              <a:ext uri="{FF2B5EF4-FFF2-40B4-BE49-F238E27FC236}">
                <a16:creationId xmlns:a16="http://schemas.microsoft.com/office/drawing/2014/main" id="{BE5D01E3-E748-2A35-6CDD-8F803FB42CE5}"/>
              </a:ext>
            </a:extLst>
          </p:cNvPr>
          <p:cNvPicPr>
            <a:picLocks noChangeAspect="1"/>
          </p:cNvPicPr>
          <p:nvPr/>
        </p:nvPicPr>
        <p:blipFill>
          <a:blip r:embed="rId2"/>
          <a:stretch>
            <a:fillRect/>
          </a:stretch>
        </p:blipFill>
        <p:spPr>
          <a:xfrm>
            <a:off x="3149600" y="3018240"/>
            <a:ext cx="6096000" cy="3158321"/>
          </a:xfrm>
          <a:prstGeom prst="rect">
            <a:avLst/>
          </a:prstGeom>
        </p:spPr>
      </p:pic>
    </p:spTree>
    <p:extLst>
      <p:ext uri="{BB962C8B-B14F-4D97-AF65-F5344CB8AC3E}">
        <p14:creationId xmlns:p14="http://schemas.microsoft.com/office/powerpoint/2010/main" val="142988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AB3D9-0371-B308-3D78-48255BAC5FB6}"/>
              </a:ext>
            </a:extLst>
          </p:cNvPr>
          <p:cNvSpPr>
            <a:spLocks noGrp="1"/>
          </p:cNvSpPr>
          <p:nvPr>
            <p:ph type="title"/>
          </p:nvPr>
        </p:nvSpPr>
        <p:spPr/>
        <p:txBody>
          <a:bodyPr/>
          <a:lstStyle/>
          <a:p>
            <a:r>
              <a:rPr lang="en-US">
                <a:ea typeface="+mj-lt"/>
                <a:cs typeface="+mj-lt"/>
              </a:rPr>
              <a:t>Initial Design</a:t>
            </a:r>
            <a:endParaRPr lang="en-US" b="0">
              <a:ea typeface="+mj-lt"/>
              <a:cs typeface="+mj-lt"/>
            </a:endParaRPr>
          </a:p>
        </p:txBody>
      </p:sp>
      <p:sp>
        <p:nvSpPr>
          <p:cNvPr id="3" name="Content Placeholder 2">
            <a:extLst>
              <a:ext uri="{FF2B5EF4-FFF2-40B4-BE49-F238E27FC236}">
                <a16:creationId xmlns:a16="http://schemas.microsoft.com/office/drawing/2014/main" id="{FA0CFA36-944C-B455-E51E-42343A5A0ECC}"/>
              </a:ext>
            </a:extLst>
          </p:cNvPr>
          <p:cNvSpPr>
            <a:spLocks noGrp="1"/>
          </p:cNvSpPr>
          <p:nvPr>
            <p:ph idx="1"/>
          </p:nvPr>
        </p:nvSpPr>
        <p:spPr/>
        <p:txBody>
          <a:bodyPr vert="horz" lIns="91440" tIns="45720" rIns="91440" bIns="45720" rtlCol="0" anchor="t">
            <a:normAutofit/>
          </a:bodyPr>
          <a:lstStyle/>
          <a:p>
            <a:r>
              <a:rPr lang="en-US"/>
              <a:t>SNP page and results page</a:t>
            </a:r>
          </a:p>
        </p:txBody>
      </p:sp>
      <p:pic>
        <p:nvPicPr>
          <p:cNvPr id="4" name="Picture 3" descr="A screenshot of a computer&#10;&#10;Description automatically generated">
            <a:extLst>
              <a:ext uri="{FF2B5EF4-FFF2-40B4-BE49-F238E27FC236}">
                <a16:creationId xmlns:a16="http://schemas.microsoft.com/office/drawing/2014/main" id="{9A8CE644-5B71-6CAF-78AA-E61A8717882D}"/>
              </a:ext>
            </a:extLst>
          </p:cNvPr>
          <p:cNvPicPr>
            <a:picLocks noChangeAspect="1"/>
          </p:cNvPicPr>
          <p:nvPr/>
        </p:nvPicPr>
        <p:blipFill>
          <a:blip r:embed="rId2"/>
          <a:stretch>
            <a:fillRect/>
          </a:stretch>
        </p:blipFill>
        <p:spPr>
          <a:xfrm>
            <a:off x="558800" y="3396964"/>
            <a:ext cx="5410200" cy="2769172"/>
          </a:xfrm>
          <a:prstGeom prst="rect">
            <a:avLst/>
          </a:prstGeom>
        </p:spPr>
      </p:pic>
      <p:pic>
        <p:nvPicPr>
          <p:cNvPr id="5" name="Picture 4" descr="A screenshot of a test results&#10;&#10;Description automatically generated">
            <a:extLst>
              <a:ext uri="{FF2B5EF4-FFF2-40B4-BE49-F238E27FC236}">
                <a16:creationId xmlns:a16="http://schemas.microsoft.com/office/drawing/2014/main" id="{F390F936-365B-5F69-1625-7F87024FE59B}"/>
              </a:ext>
            </a:extLst>
          </p:cNvPr>
          <p:cNvPicPr>
            <a:picLocks noChangeAspect="1"/>
          </p:cNvPicPr>
          <p:nvPr/>
        </p:nvPicPr>
        <p:blipFill>
          <a:blip r:embed="rId3"/>
          <a:stretch>
            <a:fillRect/>
          </a:stretch>
        </p:blipFill>
        <p:spPr>
          <a:xfrm>
            <a:off x="6045200" y="3435064"/>
            <a:ext cx="5461000" cy="2591800"/>
          </a:xfrm>
          <a:prstGeom prst="rect">
            <a:avLst/>
          </a:prstGeom>
        </p:spPr>
      </p:pic>
    </p:spTree>
    <p:extLst>
      <p:ext uri="{BB962C8B-B14F-4D97-AF65-F5344CB8AC3E}">
        <p14:creationId xmlns:p14="http://schemas.microsoft.com/office/powerpoint/2010/main" val="282126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Freeform: Shape 6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7" name="Freeform: Shape 6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D5D30B-B5AE-307F-B1C7-C11956A15EDF}"/>
              </a:ext>
            </a:extLst>
          </p:cNvPr>
          <p:cNvSpPr>
            <a:spLocks noGrp="1"/>
          </p:cNvSpPr>
          <p:nvPr>
            <p:ph type="title"/>
          </p:nvPr>
        </p:nvSpPr>
        <p:spPr>
          <a:xfrm>
            <a:off x="371094" y="1161288"/>
            <a:ext cx="3438144" cy="1239012"/>
          </a:xfrm>
        </p:spPr>
        <p:txBody>
          <a:bodyPr anchor="ctr">
            <a:normAutofit/>
          </a:bodyPr>
          <a:lstStyle/>
          <a:p>
            <a:r>
              <a:rPr lang="en-US" sz="2800"/>
              <a:t>Admixture Analysis</a:t>
            </a:r>
          </a:p>
        </p:txBody>
      </p:sp>
      <p:sp>
        <p:nvSpPr>
          <p:cNvPr id="69" name="Rectangle 6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CA65B97-7098-FF0D-90A2-559048ED7D5E}"/>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buNone/>
            </a:pPr>
            <a:endParaRPr lang="en-US" sz="1700"/>
          </a:p>
          <a:p>
            <a:r>
              <a:rPr lang="en-US" sz="1700"/>
              <a:t>Choice of K value</a:t>
            </a:r>
            <a:endParaRPr lang="en-US"/>
          </a:p>
          <a:p>
            <a:r>
              <a:rPr lang="en-US" sz="1700"/>
              <a:t>Cross-validation</a:t>
            </a:r>
          </a:p>
          <a:p>
            <a:r>
              <a:rPr lang="en-US" sz="1700"/>
              <a:t>Ancestral Proportion</a:t>
            </a:r>
          </a:p>
          <a:p>
            <a:r>
              <a:rPr lang="en-US" sz="1700"/>
              <a:t>Calculation on HPC and .Q File</a:t>
            </a:r>
          </a:p>
          <a:p>
            <a:r>
              <a:rPr lang="en-US" sz="1700"/>
              <a:t>Limitations</a:t>
            </a:r>
          </a:p>
          <a:p>
            <a:endParaRPr lang="en-US" sz="1700"/>
          </a:p>
          <a:p>
            <a:pPr marL="0" indent="0">
              <a:buNone/>
            </a:pPr>
            <a:endParaRPr lang="en-US" sz="1700"/>
          </a:p>
        </p:txBody>
      </p:sp>
      <p:pic>
        <p:nvPicPr>
          <p:cNvPr id="4" name="Picture 3">
            <a:extLst>
              <a:ext uri="{FF2B5EF4-FFF2-40B4-BE49-F238E27FC236}">
                <a16:creationId xmlns:a16="http://schemas.microsoft.com/office/drawing/2014/main" id="{F43544B5-D6A5-0C64-4E65-46B5A0576B79}"/>
              </a:ext>
            </a:extLst>
          </p:cNvPr>
          <p:cNvPicPr>
            <a:picLocks noChangeAspect="1"/>
          </p:cNvPicPr>
          <p:nvPr/>
        </p:nvPicPr>
        <p:blipFill rotWithShape="1">
          <a:blip r:embed="rId2"/>
          <a:srcRect l="10846" r="11734" b="1"/>
          <a:stretch/>
        </p:blipFill>
        <p:spPr>
          <a:xfrm>
            <a:off x="5041152" y="841248"/>
            <a:ext cx="6655557" cy="5276088"/>
          </a:xfrm>
          <a:prstGeom prst="rect">
            <a:avLst/>
          </a:prstGeom>
        </p:spPr>
      </p:pic>
    </p:spTree>
    <p:extLst>
      <p:ext uri="{BB962C8B-B14F-4D97-AF65-F5344CB8AC3E}">
        <p14:creationId xmlns:p14="http://schemas.microsoft.com/office/powerpoint/2010/main" val="2575269202"/>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adb1dde-5f2d-4fe2-8b8a-fbabb92643e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CCB3B6E09ED5F46A8908BA18E9CA98F" ma:contentTypeVersion="10" ma:contentTypeDescription="Create a new document." ma:contentTypeScope="" ma:versionID="d346597686e71f237b00f453075eb1a5">
  <xsd:schema xmlns:xsd="http://www.w3.org/2001/XMLSchema" xmlns:xs="http://www.w3.org/2001/XMLSchema" xmlns:p="http://schemas.microsoft.com/office/2006/metadata/properties" xmlns:ns3="3adb1dde-5f2d-4fe2-8b8a-fbabb92643ea" xmlns:ns4="edaa5a1b-9694-4cc3-abbf-d1ec850c9e9f" targetNamespace="http://schemas.microsoft.com/office/2006/metadata/properties" ma:root="true" ma:fieldsID="1aac6f6bfb10fa541987adfe54ca8c55" ns3:_="" ns4:_="">
    <xsd:import namespace="3adb1dde-5f2d-4fe2-8b8a-fbabb92643ea"/>
    <xsd:import namespace="edaa5a1b-9694-4cc3-abbf-d1ec850c9e9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db1dde-5f2d-4fe2-8b8a-fbabb92643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daa5a1b-9694-4cc3-abbf-d1ec850c9e9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DF1DFE-F42E-4F55-B0B0-C0396CD0767F}">
  <ds:schemaRefs>
    <ds:schemaRef ds:uri="http://schemas.openxmlformats.org/package/2006/metadata/core-properties"/>
    <ds:schemaRef ds:uri="http://www.w3.org/XML/1998/namespace"/>
    <ds:schemaRef ds:uri="3adb1dde-5f2d-4fe2-8b8a-fbabb92643ea"/>
    <ds:schemaRef ds:uri="http://purl.org/dc/elements/1.1/"/>
    <ds:schemaRef ds:uri="edaa5a1b-9694-4cc3-abbf-d1ec850c9e9f"/>
    <ds:schemaRef ds:uri="http://schemas.microsoft.com/office/infopath/2007/PartnerControls"/>
    <ds:schemaRef ds:uri="http://purl.org/dc/terms/"/>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6539A1B4-4077-4827-9D10-81F55A6FBE15}">
  <ds:schemaRefs>
    <ds:schemaRef ds:uri="3adb1dde-5f2d-4fe2-8b8a-fbabb92643ea"/>
    <ds:schemaRef ds:uri="edaa5a1b-9694-4cc3-abbf-d1ec850c9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543134A-09BC-4007-B8A0-8772A6A9C6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758</Words>
  <Application>Microsoft Macintosh PowerPoint</Application>
  <PresentationFormat>Widescreen</PresentationFormat>
  <Paragraphs>118</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Neue Haas Grotesk Text Pro</vt:lpstr>
      <vt:lpstr>Times New Roman</vt:lpstr>
      <vt:lpstr>AccentBoxVTI</vt:lpstr>
      <vt:lpstr>Mandriva</vt:lpstr>
      <vt:lpstr>Requirements</vt:lpstr>
      <vt:lpstr>Front-end Tools and Technologies</vt:lpstr>
      <vt:lpstr>Initial Design</vt:lpstr>
      <vt:lpstr>Initial Design</vt:lpstr>
      <vt:lpstr>Initial Design</vt:lpstr>
      <vt:lpstr>Initial Design</vt:lpstr>
      <vt:lpstr>Initial Design</vt:lpstr>
      <vt:lpstr>Admixture Analysis</vt:lpstr>
      <vt:lpstr>Cluster Analysis</vt:lpstr>
      <vt:lpstr>SNPs</vt:lpstr>
      <vt:lpstr>Allele and genotype counts</vt:lpstr>
      <vt:lpstr>Pairwise FST genetic differentiation</vt:lpstr>
      <vt:lpstr>PowerPoint Presentation</vt:lpstr>
      <vt:lpstr>Database population </vt:lpstr>
      <vt:lpstr>Database population </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Mandriva</dc:title>
  <dc:creator>Adam Brachtl</dc:creator>
  <cp:lastModifiedBy>Thomas Alfred Bennett</cp:lastModifiedBy>
  <cp:revision>1</cp:revision>
  <dcterms:created xsi:type="dcterms:W3CDTF">2024-02-27T14:38:53Z</dcterms:created>
  <dcterms:modified xsi:type="dcterms:W3CDTF">2024-03-01T10:23:59Z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0x0101003CCB3B6E09ED5F46A8908BA18E9CA98F</vt:lpwstr>
  </property>
</Properties>
</file>